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Anton"/>
      <p:regular r:id="rId15"/>
    </p:embeddedFont>
    <p:embeddedFont>
      <p:font typeface="Anton"/>
      <p:regular r:id="rId16"/>
    </p:embeddedFont>
    <p:embeddedFont>
      <p:font typeface="Fira Sans"/>
      <p:regular r:id="rId17"/>
    </p:embeddedFont>
    <p:embeddedFont>
      <p:font typeface="Fira Sans"/>
      <p:regular r:id="rId18"/>
    </p:embeddedFont>
    <p:embeddedFont>
      <p:font typeface="Fira Sans"/>
      <p:regular r:id="rId19"/>
    </p:embeddedFont>
    <p:embeddedFont>
      <p:font typeface="Fira Sans"/>
      <p:regular r:id="rId20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slideLayout" Target="../slideLayouts/slideLayout3.xml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svg"/><Relationship Id="rId4" Type="http://schemas.openxmlformats.org/officeDocument/2006/relationships/image" Target="../media/image-5-4.png"/><Relationship Id="rId5" Type="http://schemas.openxmlformats.org/officeDocument/2006/relationships/image" Target="../media/image-5-5.svg"/><Relationship Id="rId6" Type="http://schemas.openxmlformats.org/officeDocument/2006/relationships/image" Target="../media/image-5-6.png"/><Relationship Id="rId7" Type="http://schemas.openxmlformats.org/officeDocument/2006/relationships/image" Target="../media/image-5-7.svg"/><Relationship Id="rId8" Type="http://schemas.openxmlformats.org/officeDocument/2006/relationships/slideLayout" Target="../slideLayouts/slideLayout6.xml"/><Relationship Id="rId9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slideLayout" Target="../slideLayouts/slideLayout8.xml"/><Relationship Id="rId5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408878"/>
            <a:ext cx="713958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Swag Labs E-Commerce Project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45781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Final Graduation Presentation – DEPI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488" y="2533174"/>
            <a:ext cx="4919305" cy="3163133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280190" y="1348621"/>
            <a:ext cx="4591645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Introduction: Our Mission</a:t>
            </a:r>
            <a:endParaRPr lang="en-US" sz="3550" dirty="0"/>
          </a:p>
        </p:txBody>
      </p:sp>
      <p:sp>
        <p:nvSpPr>
          <p:cNvPr id="5" name="Shape 1"/>
          <p:cNvSpPr/>
          <p:nvPr/>
        </p:nvSpPr>
        <p:spPr>
          <a:xfrm>
            <a:off x="6280190" y="2595920"/>
            <a:ext cx="3664744" cy="2040493"/>
          </a:xfrm>
          <a:prstGeom prst="roundRect">
            <a:avLst>
              <a:gd name="adj" fmla="val 7170"/>
            </a:avLst>
          </a:prstGeom>
          <a:solidFill>
            <a:srgbClr val="1F1F1F"/>
          </a:solidFill>
          <a:ln/>
        </p:spPr>
      </p:sp>
      <p:sp>
        <p:nvSpPr>
          <p:cNvPr id="6" name="Shape 2"/>
          <p:cNvSpPr/>
          <p:nvPr/>
        </p:nvSpPr>
        <p:spPr>
          <a:xfrm>
            <a:off x="6280190" y="2565440"/>
            <a:ext cx="3664744" cy="121920"/>
          </a:xfrm>
          <a:prstGeom prst="roundRect">
            <a:avLst>
              <a:gd name="adj" fmla="val 27907"/>
            </a:avLst>
          </a:prstGeom>
          <a:solidFill>
            <a:srgbClr val="FA95AE"/>
          </a:solidFill>
          <a:ln/>
        </p:spPr>
      </p:sp>
      <p:sp>
        <p:nvSpPr>
          <p:cNvPr id="7" name="Shape 3"/>
          <p:cNvSpPr/>
          <p:nvPr/>
        </p:nvSpPr>
        <p:spPr>
          <a:xfrm>
            <a:off x="7772340" y="2255758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FA95AE"/>
          </a:solidFill>
          <a:ln/>
        </p:spPr>
      </p:sp>
      <p:sp>
        <p:nvSpPr>
          <p:cNvPr id="8" name="Text 4"/>
          <p:cNvSpPr/>
          <p:nvPr/>
        </p:nvSpPr>
        <p:spPr>
          <a:xfrm>
            <a:off x="7976414" y="2425898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1</a:t>
            </a:r>
            <a:endParaRPr lang="en-US" sz="2100" dirty="0"/>
          </a:p>
        </p:txBody>
      </p:sp>
      <p:sp>
        <p:nvSpPr>
          <p:cNvPr id="9" name="Text 5"/>
          <p:cNvSpPr/>
          <p:nvPr/>
        </p:nvSpPr>
        <p:spPr>
          <a:xfrm>
            <a:off x="6537484" y="31628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Final Graduation Project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6537484" y="3653314"/>
            <a:ext cx="315015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Applying full STLC on Swag Labs.</a:t>
            </a:r>
            <a:endParaRPr lang="en-US" sz="1750" dirty="0"/>
          </a:p>
        </p:txBody>
      </p:sp>
      <p:sp>
        <p:nvSpPr>
          <p:cNvPr id="11" name="Shape 7"/>
          <p:cNvSpPr/>
          <p:nvPr/>
        </p:nvSpPr>
        <p:spPr>
          <a:xfrm>
            <a:off x="10171748" y="2595920"/>
            <a:ext cx="3664863" cy="2040493"/>
          </a:xfrm>
          <a:prstGeom prst="roundRect">
            <a:avLst>
              <a:gd name="adj" fmla="val 7170"/>
            </a:avLst>
          </a:prstGeom>
          <a:solidFill>
            <a:srgbClr val="1F1F1F"/>
          </a:solidFill>
          <a:ln/>
        </p:spPr>
      </p:sp>
      <p:sp>
        <p:nvSpPr>
          <p:cNvPr id="12" name="Shape 8"/>
          <p:cNvSpPr/>
          <p:nvPr/>
        </p:nvSpPr>
        <p:spPr>
          <a:xfrm>
            <a:off x="10171748" y="2565440"/>
            <a:ext cx="3664863" cy="121920"/>
          </a:xfrm>
          <a:prstGeom prst="roundRect">
            <a:avLst>
              <a:gd name="adj" fmla="val 27907"/>
            </a:avLst>
          </a:prstGeom>
          <a:solidFill>
            <a:srgbClr val="FA95AE"/>
          </a:solidFill>
          <a:ln/>
        </p:spPr>
      </p:sp>
      <p:sp>
        <p:nvSpPr>
          <p:cNvPr id="13" name="Shape 9"/>
          <p:cNvSpPr/>
          <p:nvPr/>
        </p:nvSpPr>
        <p:spPr>
          <a:xfrm>
            <a:off x="11663898" y="2255758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FA95AE"/>
          </a:solidFill>
          <a:ln/>
        </p:spPr>
      </p:sp>
      <p:sp>
        <p:nvSpPr>
          <p:cNvPr id="14" name="Text 10"/>
          <p:cNvSpPr/>
          <p:nvPr/>
        </p:nvSpPr>
        <p:spPr>
          <a:xfrm>
            <a:off x="11867971" y="2425898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2</a:t>
            </a:r>
            <a:endParaRPr lang="en-US" sz="2100" dirty="0"/>
          </a:p>
        </p:txBody>
      </p:sp>
      <p:sp>
        <p:nvSpPr>
          <p:cNvPr id="15" name="Text 11"/>
          <p:cNvSpPr/>
          <p:nvPr/>
        </p:nvSpPr>
        <p:spPr>
          <a:xfrm>
            <a:off x="10429042" y="31628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Core User Stories</a:t>
            </a:r>
            <a:endParaRPr lang="en-US" sz="2200" dirty="0"/>
          </a:p>
        </p:txBody>
      </p:sp>
      <p:sp>
        <p:nvSpPr>
          <p:cNvPr id="16" name="Text 12"/>
          <p:cNvSpPr/>
          <p:nvPr/>
        </p:nvSpPr>
        <p:spPr>
          <a:xfrm>
            <a:off x="10429042" y="3653314"/>
            <a:ext cx="315027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Ensuring all primary user flows function correctly.</a:t>
            </a:r>
            <a:endParaRPr lang="en-US" sz="1750" dirty="0"/>
          </a:p>
        </p:txBody>
      </p:sp>
      <p:sp>
        <p:nvSpPr>
          <p:cNvPr id="17" name="Shape 13"/>
          <p:cNvSpPr/>
          <p:nvPr/>
        </p:nvSpPr>
        <p:spPr>
          <a:xfrm>
            <a:off x="6280190" y="5203388"/>
            <a:ext cx="7556421" cy="1677591"/>
          </a:xfrm>
          <a:prstGeom prst="roundRect">
            <a:avLst>
              <a:gd name="adj" fmla="val 8721"/>
            </a:avLst>
          </a:prstGeom>
          <a:solidFill>
            <a:srgbClr val="1F1F1F"/>
          </a:solidFill>
          <a:ln/>
        </p:spPr>
      </p:sp>
      <p:sp>
        <p:nvSpPr>
          <p:cNvPr id="18" name="Shape 14"/>
          <p:cNvSpPr/>
          <p:nvPr/>
        </p:nvSpPr>
        <p:spPr>
          <a:xfrm>
            <a:off x="6280190" y="5172908"/>
            <a:ext cx="7556421" cy="121920"/>
          </a:xfrm>
          <a:prstGeom prst="roundRect">
            <a:avLst>
              <a:gd name="adj" fmla="val 27907"/>
            </a:avLst>
          </a:prstGeom>
          <a:solidFill>
            <a:srgbClr val="FA95AE"/>
          </a:solidFill>
          <a:ln/>
        </p:spPr>
      </p:sp>
      <p:sp>
        <p:nvSpPr>
          <p:cNvPr id="19" name="Shape 15"/>
          <p:cNvSpPr/>
          <p:nvPr/>
        </p:nvSpPr>
        <p:spPr>
          <a:xfrm>
            <a:off x="9718179" y="4863227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FA95AE"/>
          </a:solidFill>
          <a:ln/>
        </p:spPr>
      </p:sp>
      <p:sp>
        <p:nvSpPr>
          <p:cNvPr id="20" name="Text 16"/>
          <p:cNvSpPr/>
          <p:nvPr/>
        </p:nvSpPr>
        <p:spPr>
          <a:xfrm>
            <a:off x="9922252" y="5033367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3</a:t>
            </a:r>
            <a:endParaRPr lang="en-US" sz="2100" dirty="0"/>
          </a:p>
        </p:txBody>
      </p:sp>
      <p:sp>
        <p:nvSpPr>
          <p:cNvPr id="21" name="Text 17"/>
          <p:cNvSpPr/>
          <p:nvPr/>
        </p:nvSpPr>
        <p:spPr>
          <a:xfrm>
            <a:off x="6537484" y="57703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Defect Documentation</a:t>
            </a:r>
            <a:endParaRPr lang="en-US" sz="2200" dirty="0"/>
          </a:p>
        </p:txBody>
      </p:sp>
      <p:sp>
        <p:nvSpPr>
          <p:cNvPr id="22" name="Text 18"/>
          <p:cNvSpPr/>
          <p:nvPr/>
        </p:nvSpPr>
        <p:spPr>
          <a:xfrm>
            <a:off x="6537484" y="6260783"/>
            <a:ext cx="704183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Thoroughly documenting all identified issues.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116217"/>
            <a:ext cx="5868472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Project Scope: What We Covered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6280190" y="3250168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In Scope</a:t>
            </a:r>
            <a:endParaRPr lang="en-US" sz="2650" dirty="0"/>
          </a:p>
        </p:txBody>
      </p:sp>
      <p:sp>
        <p:nvSpPr>
          <p:cNvPr id="5" name="Text 2"/>
          <p:cNvSpPr/>
          <p:nvPr/>
        </p:nvSpPr>
        <p:spPr>
          <a:xfrm>
            <a:off x="6280190" y="3902273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Functional Testing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4344472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Manual Testing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280190" y="4786670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UI Testing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6280190" y="5228868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Automation Testing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6280190" y="5671066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Compatibility Testing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10342721" y="3250168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Out of Scope</a:t>
            </a:r>
            <a:endParaRPr lang="en-US" sz="2650" dirty="0"/>
          </a:p>
        </p:txBody>
      </p:sp>
      <p:sp>
        <p:nvSpPr>
          <p:cNvPr id="11" name="Text 8"/>
          <p:cNvSpPr/>
          <p:nvPr/>
        </p:nvSpPr>
        <p:spPr>
          <a:xfrm>
            <a:off x="10342721" y="3902273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Performance Testing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10342721" y="4344472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Security Testing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10342721" y="4786670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Database Testing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990011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Manual Testing Insights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6280190" y="3010495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60</a:t>
            </a:r>
            <a:endParaRPr lang="en-US" sz="5850" dirty="0"/>
          </a:p>
        </p:txBody>
      </p:sp>
      <p:sp>
        <p:nvSpPr>
          <p:cNvPr id="5" name="Text 2"/>
          <p:cNvSpPr/>
          <p:nvPr/>
        </p:nvSpPr>
        <p:spPr>
          <a:xfrm>
            <a:off x="6280190" y="4042291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Total Test Cases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280190" y="4532709"/>
            <a:ext cx="23298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All executed.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8893493" y="3010495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77%</a:t>
            </a:r>
            <a:endParaRPr lang="en-US" sz="5850" dirty="0"/>
          </a:p>
        </p:txBody>
      </p:sp>
      <p:sp>
        <p:nvSpPr>
          <p:cNvPr id="8" name="Text 5"/>
          <p:cNvSpPr/>
          <p:nvPr/>
        </p:nvSpPr>
        <p:spPr>
          <a:xfrm>
            <a:off x="8893493" y="4042291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Passed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8893493" y="4532709"/>
            <a:ext cx="23298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46 successful cases.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11506795" y="3010495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23%</a:t>
            </a:r>
            <a:endParaRPr lang="en-US" sz="5850" dirty="0"/>
          </a:p>
        </p:txBody>
      </p:sp>
      <p:sp>
        <p:nvSpPr>
          <p:cNvPr id="11" name="Text 8"/>
          <p:cNvSpPr/>
          <p:nvPr/>
        </p:nvSpPr>
        <p:spPr>
          <a:xfrm>
            <a:off x="11506795" y="4042291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Failed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1506795" y="4532709"/>
            <a:ext cx="23298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14 cases, highlighting issues.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6280190" y="5513665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Key issues identified in input validation and edge cases across Chrome &amp; Edge browsers.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43082"/>
            <a:ext cx="6708338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Automation Testing: Stability &amp; Focus</a:t>
            </a:r>
            <a:endParaRPr lang="en-US" sz="3550" dirty="0"/>
          </a:p>
        </p:txBody>
      </p:sp>
      <p:sp>
        <p:nvSpPr>
          <p:cNvPr id="4" name="Shape 1"/>
          <p:cNvSpPr/>
          <p:nvPr/>
        </p:nvSpPr>
        <p:spPr>
          <a:xfrm>
            <a:off x="793790" y="1750219"/>
            <a:ext cx="3664744" cy="2214205"/>
          </a:xfrm>
          <a:prstGeom prst="roundRect">
            <a:avLst>
              <a:gd name="adj" fmla="val 1537"/>
            </a:avLst>
          </a:prstGeom>
          <a:solidFill>
            <a:srgbClr val="3E3E3E"/>
          </a:solidFill>
          <a:ln/>
        </p:spPr>
      </p:sp>
      <p:sp>
        <p:nvSpPr>
          <p:cNvPr id="5" name="Shape 2"/>
          <p:cNvSpPr/>
          <p:nvPr/>
        </p:nvSpPr>
        <p:spPr>
          <a:xfrm>
            <a:off x="1020604" y="1977033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FA95AE"/>
          </a:solidFill>
          <a:ln/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07770" y="2164080"/>
            <a:ext cx="306110" cy="30611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020604" y="288428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Hybrid Framework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1020604" y="3374708"/>
            <a:ext cx="3211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Leveraging Selenium + TestNG.</a:t>
            </a:r>
            <a:endParaRPr lang="en-US" sz="1750" dirty="0"/>
          </a:p>
        </p:txBody>
      </p:sp>
      <p:sp>
        <p:nvSpPr>
          <p:cNvPr id="9" name="Shape 5"/>
          <p:cNvSpPr/>
          <p:nvPr/>
        </p:nvSpPr>
        <p:spPr>
          <a:xfrm>
            <a:off x="4685348" y="1750219"/>
            <a:ext cx="3664863" cy="2214205"/>
          </a:xfrm>
          <a:prstGeom prst="roundRect">
            <a:avLst>
              <a:gd name="adj" fmla="val 1537"/>
            </a:avLst>
          </a:prstGeom>
          <a:solidFill>
            <a:srgbClr val="3E3E3E"/>
          </a:solidFill>
          <a:ln/>
        </p:spPr>
      </p:sp>
      <p:sp>
        <p:nvSpPr>
          <p:cNvPr id="10" name="Shape 6"/>
          <p:cNvSpPr/>
          <p:nvPr/>
        </p:nvSpPr>
        <p:spPr>
          <a:xfrm>
            <a:off x="4912162" y="1977033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FA95AE"/>
          </a:solidFill>
          <a:ln/>
        </p:spPr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99328" y="2164080"/>
            <a:ext cx="306110" cy="306110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4912162" y="288428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100% Pass Rate</a:t>
            </a:r>
            <a:endParaRPr lang="en-US" sz="2200" dirty="0"/>
          </a:p>
        </p:txBody>
      </p:sp>
      <p:sp>
        <p:nvSpPr>
          <p:cNvPr id="13" name="Text 8"/>
          <p:cNvSpPr/>
          <p:nvPr/>
        </p:nvSpPr>
        <p:spPr>
          <a:xfrm>
            <a:off x="4912162" y="3374708"/>
            <a:ext cx="32112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23/23 scripts passed.</a:t>
            </a:r>
            <a:endParaRPr lang="en-US" sz="1750" dirty="0"/>
          </a:p>
        </p:txBody>
      </p:sp>
      <p:sp>
        <p:nvSpPr>
          <p:cNvPr id="14" name="Shape 9"/>
          <p:cNvSpPr/>
          <p:nvPr/>
        </p:nvSpPr>
        <p:spPr>
          <a:xfrm>
            <a:off x="793790" y="4191238"/>
            <a:ext cx="7556421" cy="2214205"/>
          </a:xfrm>
          <a:prstGeom prst="roundRect">
            <a:avLst>
              <a:gd name="adj" fmla="val 1537"/>
            </a:avLst>
          </a:prstGeom>
          <a:solidFill>
            <a:srgbClr val="3E3E3E"/>
          </a:solidFill>
          <a:ln/>
        </p:spPr>
      </p:sp>
      <p:sp>
        <p:nvSpPr>
          <p:cNvPr id="15" name="Shape 10"/>
          <p:cNvSpPr/>
          <p:nvPr/>
        </p:nvSpPr>
        <p:spPr>
          <a:xfrm>
            <a:off x="1020604" y="4418052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FA95AE"/>
          </a:solidFill>
          <a:ln/>
        </p:spPr>
      </p:sp>
      <p:pic>
        <p:nvPicPr>
          <p:cNvPr id="16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07770" y="4605099"/>
            <a:ext cx="306110" cy="306110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1020604" y="532530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Standard User Flow</a:t>
            </a:r>
            <a:endParaRPr lang="en-US" sz="2200" dirty="0"/>
          </a:p>
        </p:txBody>
      </p:sp>
      <p:sp>
        <p:nvSpPr>
          <p:cNvPr id="18" name="Text 12"/>
          <p:cNvSpPr/>
          <p:nvPr/>
        </p:nvSpPr>
        <p:spPr>
          <a:xfrm>
            <a:off x="1020604" y="5815727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Focused on the 'Happy Path'.</a:t>
            </a:r>
            <a:endParaRPr lang="en-US" sz="1750" dirty="0"/>
          </a:p>
        </p:txBody>
      </p:sp>
      <p:sp>
        <p:nvSpPr>
          <p:cNvPr id="19" name="Text 13"/>
          <p:cNvSpPr/>
          <p:nvPr/>
        </p:nvSpPr>
        <p:spPr>
          <a:xfrm>
            <a:off x="793790" y="6660594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Note: Edge cases found manually are currently not covered by automation.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73167" y="450413"/>
            <a:ext cx="3606760" cy="4093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00"/>
              </a:lnSpc>
              <a:buNone/>
            </a:pPr>
            <a:r>
              <a:rPr lang="en-US" sz="2550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Key Findings: Overall Status</a:t>
            </a:r>
            <a:endParaRPr lang="en-US" sz="25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3167" y="1187291"/>
            <a:ext cx="13484066" cy="7356753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6502360" y="8574524"/>
            <a:ext cx="163711" cy="163711"/>
          </a:xfrm>
          <a:prstGeom prst="roundRect">
            <a:avLst>
              <a:gd name="adj" fmla="val 11171"/>
            </a:avLst>
          </a:prstGeom>
          <a:solidFill>
            <a:srgbClr val="750621"/>
          </a:solidFill>
          <a:ln/>
        </p:spPr>
      </p:sp>
      <p:sp>
        <p:nvSpPr>
          <p:cNvPr id="5" name="Text 2"/>
          <p:cNvSpPr/>
          <p:nvPr/>
        </p:nvSpPr>
        <p:spPr>
          <a:xfrm>
            <a:off x="6727031" y="8574524"/>
            <a:ext cx="511969" cy="163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50"/>
              </a:lnSpc>
              <a:buNone/>
            </a:pPr>
            <a:r>
              <a:rPr lang="en-US" sz="12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Passed</a:t>
            </a:r>
            <a:endParaRPr lang="en-US" sz="1250" dirty="0"/>
          </a:p>
        </p:txBody>
      </p:sp>
      <p:sp>
        <p:nvSpPr>
          <p:cNvPr id="6" name="Shape 3"/>
          <p:cNvSpPr/>
          <p:nvPr/>
        </p:nvSpPr>
        <p:spPr>
          <a:xfrm>
            <a:off x="7391400" y="8574524"/>
            <a:ext cx="163711" cy="163711"/>
          </a:xfrm>
          <a:prstGeom prst="roundRect">
            <a:avLst>
              <a:gd name="adj" fmla="val 11171"/>
            </a:avLst>
          </a:prstGeom>
          <a:solidFill>
            <a:srgbClr val="F63A68"/>
          </a:solidFill>
          <a:ln/>
        </p:spPr>
      </p:sp>
      <p:sp>
        <p:nvSpPr>
          <p:cNvPr id="7" name="Text 4"/>
          <p:cNvSpPr/>
          <p:nvPr/>
        </p:nvSpPr>
        <p:spPr>
          <a:xfrm>
            <a:off x="7616071" y="8574524"/>
            <a:ext cx="440055" cy="163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50"/>
              </a:lnSpc>
              <a:buNone/>
            </a:pPr>
            <a:r>
              <a:rPr lang="en-US" sz="12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Failed</a:t>
            </a:r>
            <a:endParaRPr lang="en-US" sz="1250" dirty="0"/>
          </a:p>
        </p:txBody>
      </p:sp>
      <p:sp>
        <p:nvSpPr>
          <p:cNvPr id="8" name="Text 5"/>
          <p:cNvSpPr/>
          <p:nvPr/>
        </p:nvSpPr>
        <p:spPr>
          <a:xfrm>
            <a:off x="573167" y="8922544"/>
            <a:ext cx="13484066" cy="2620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Major defects were found manually, indicating critical issues that could block production. Automation is stable for main flows.</a:t>
            </a:r>
            <a:endParaRPr lang="en-US" sz="12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469827"/>
            <a:ext cx="5506164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Challenges &amp; Lessons Learned</a:t>
            </a:r>
            <a:endParaRPr lang="en-US" sz="35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2376964"/>
            <a:ext cx="1134070" cy="219134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154674" y="26037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Challenges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154674" y="3094196"/>
            <a:ext cx="61955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Inconsistent validation</a:t>
            </a: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2154674" y="3536394"/>
            <a:ext cx="61955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Complex edge cases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2154674" y="3978593"/>
            <a:ext cx="61955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Environment setup issues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4568309"/>
            <a:ext cx="1134070" cy="2191345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2154674" y="479512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Lessons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2154674" y="5285542"/>
            <a:ext cx="61955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Manual + automation complement</a:t>
            </a:r>
            <a:endParaRPr lang="en-US" sz="1750" dirty="0"/>
          </a:p>
        </p:txBody>
      </p:sp>
      <p:sp>
        <p:nvSpPr>
          <p:cNvPr id="12" name="Text 7"/>
          <p:cNvSpPr/>
          <p:nvPr/>
        </p:nvSpPr>
        <p:spPr>
          <a:xfrm>
            <a:off x="2154674" y="5727740"/>
            <a:ext cx="61955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Thorough documentation</a:t>
            </a:r>
            <a:endParaRPr lang="en-US" sz="1750" dirty="0"/>
          </a:p>
        </p:txBody>
      </p:sp>
      <p:sp>
        <p:nvSpPr>
          <p:cNvPr id="13" name="Text 8"/>
          <p:cNvSpPr/>
          <p:nvPr/>
        </p:nvSpPr>
        <p:spPr>
          <a:xfrm>
            <a:off x="2154674" y="6169938"/>
            <a:ext cx="61955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Early edge case identification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396008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Thank You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6280190" y="230314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Prepared by: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2921198"/>
            <a:ext cx="7556421" cy="807958"/>
          </a:xfrm>
          <a:prstGeom prst="roundRect">
            <a:avLst>
              <a:gd name="adj" fmla="val 67378"/>
            </a:avLst>
          </a:prstGeom>
          <a:solidFill>
            <a:srgbClr val="3E3E3E"/>
          </a:solidFill>
          <a:ln/>
        </p:spPr>
      </p:sp>
      <p:sp>
        <p:nvSpPr>
          <p:cNvPr id="6" name="Text 3"/>
          <p:cNvSpPr/>
          <p:nvPr/>
        </p:nvSpPr>
        <p:spPr>
          <a:xfrm>
            <a:off x="6507004" y="31480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Farah Magdy</a:t>
            </a:r>
            <a:endParaRPr lang="en-US" sz="2200" dirty="0"/>
          </a:p>
        </p:txBody>
      </p:sp>
      <p:sp>
        <p:nvSpPr>
          <p:cNvPr id="7" name="Shape 4"/>
          <p:cNvSpPr/>
          <p:nvPr/>
        </p:nvSpPr>
        <p:spPr>
          <a:xfrm>
            <a:off x="6280190" y="3955971"/>
            <a:ext cx="7556421" cy="807958"/>
          </a:xfrm>
          <a:prstGeom prst="roundRect">
            <a:avLst>
              <a:gd name="adj" fmla="val 67378"/>
            </a:avLst>
          </a:prstGeom>
          <a:solidFill>
            <a:srgbClr val="3E3E3E"/>
          </a:solidFill>
          <a:ln/>
        </p:spPr>
      </p:sp>
      <p:sp>
        <p:nvSpPr>
          <p:cNvPr id="8" name="Text 5"/>
          <p:cNvSpPr/>
          <p:nvPr/>
        </p:nvSpPr>
        <p:spPr>
          <a:xfrm>
            <a:off x="6507004" y="418278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Esraa Sameh</a:t>
            </a:r>
            <a:endParaRPr lang="en-US" sz="2200" dirty="0"/>
          </a:p>
        </p:txBody>
      </p:sp>
      <p:sp>
        <p:nvSpPr>
          <p:cNvPr id="9" name="Shape 6"/>
          <p:cNvSpPr/>
          <p:nvPr/>
        </p:nvSpPr>
        <p:spPr>
          <a:xfrm>
            <a:off x="6280190" y="4990743"/>
            <a:ext cx="7556421" cy="807958"/>
          </a:xfrm>
          <a:prstGeom prst="roundRect">
            <a:avLst>
              <a:gd name="adj" fmla="val 67378"/>
            </a:avLst>
          </a:prstGeom>
          <a:solidFill>
            <a:srgbClr val="3E3E3E"/>
          </a:solidFill>
          <a:ln/>
        </p:spPr>
      </p:sp>
      <p:sp>
        <p:nvSpPr>
          <p:cNvPr id="10" name="Text 7"/>
          <p:cNvSpPr/>
          <p:nvPr/>
        </p:nvSpPr>
        <p:spPr>
          <a:xfrm>
            <a:off x="6507004" y="521755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Aml Ahmed</a:t>
            </a:r>
            <a:endParaRPr lang="en-US" sz="2200" dirty="0"/>
          </a:p>
        </p:txBody>
      </p:sp>
      <p:sp>
        <p:nvSpPr>
          <p:cNvPr id="11" name="Shape 8"/>
          <p:cNvSpPr/>
          <p:nvPr/>
        </p:nvSpPr>
        <p:spPr>
          <a:xfrm>
            <a:off x="6280190" y="6025515"/>
            <a:ext cx="7556421" cy="807958"/>
          </a:xfrm>
          <a:prstGeom prst="roundRect">
            <a:avLst>
              <a:gd name="adj" fmla="val 67378"/>
            </a:avLst>
          </a:prstGeom>
          <a:solidFill>
            <a:srgbClr val="3E3E3E"/>
          </a:solidFill>
          <a:ln/>
        </p:spPr>
      </p:sp>
      <p:sp>
        <p:nvSpPr>
          <p:cNvPr id="12" name="Text 9"/>
          <p:cNvSpPr/>
          <p:nvPr/>
        </p:nvSpPr>
        <p:spPr>
          <a:xfrm>
            <a:off x="6507004" y="62523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Ahmed Akram</a:t>
            </a:r>
            <a:endParaRPr lang="en-US" sz="22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2025-12-05T12:56:31Z</dcterms:created>
  <dcterms:modified xsi:type="dcterms:W3CDTF">2025-12-05T12:56:31Z</dcterms:modified>
</cp:coreProperties>
</file>